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7" r:id="rId3"/>
    <p:sldId id="26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9" r:id="rId16"/>
    <p:sldId id="270" r:id="rId17"/>
    <p:sldId id="271" r:id="rId18"/>
    <p:sldId id="273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1" y="-50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C0B7-052C-4792-A481-FE341A9A24E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2A8-7A42-4556-8F34-3B6E6A794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79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C0B7-052C-4792-A481-FE341A9A24E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2A8-7A42-4556-8F34-3B6E6A794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77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C0B7-052C-4792-A481-FE341A9A24E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2A8-7A42-4556-8F34-3B6E6A794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5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C0B7-052C-4792-A481-FE341A9A24E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2A8-7A42-4556-8F34-3B6E6A794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9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C0B7-052C-4792-A481-FE341A9A24E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2A8-7A42-4556-8F34-3B6E6A794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0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C0B7-052C-4792-A481-FE341A9A24E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2A8-7A42-4556-8F34-3B6E6A794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5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C0B7-052C-4792-A481-FE341A9A24E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2A8-7A42-4556-8F34-3B6E6A794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9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C0B7-052C-4792-A481-FE341A9A24E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2A8-7A42-4556-8F34-3B6E6A794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9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C0B7-052C-4792-A481-FE341A9A24E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2A8-7A42-4556-8F34-3B6E6A794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7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C0B7-052C-4792-A481-FE341A9A24E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2A8-7A42-4556-8F34-3B6E6A794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0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C0B7-052C-4792-A481-FE341A9A24E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2A8-7A42-4556-8F34-3B6E6A794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5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EC0B7-052C-4792-A481-FE341A9A24E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F2A8-7A42-4556-8F34-3B6E6A794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2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7"/>
            <a:ext cx="7128792" cy="4698523"/>
          </a:xfrm>
        </p:spPr>
      </p:pic>
      <p:sp>
        <p:nvSpPr>
          <p:cNvPr id="14" name="TextBox 13"/>
          <p:cNvSpPr txBox="1"/>
          <p:nvPr/>
        </p:nvSpPr>
        <p:spPr>
          <a:xfrm>
            <a:off x="1115616" y="33265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Monotype Corsiva" pitchFamily="66" charset="0"/>
              </a:rPr>
              <a:t>Центр речевого развития </a:t>
            </a:r>
          </a:p>
        </p:txBody>
      </p:sp>
    </p:spTree>
    <p:extLst>
      <p:ext uri="{BB962C8B-B14F-4D97-AF65-F5344CB8AC3E}">
        <p14:creationId xmlns:p14="http://schemas.microsoft.com/office/powerpoint/2010/main" val="33241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24944"/>
            <a:ext cx="3962400" cy="29718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468052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7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482952" cy="1143000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Считалочки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437584" cy="4078188"/>
          </a:xfrm>
        </p:spPr>
      </p:pic>
    </p:spTree>
    <p:extLst>
      <p:ext uri="{BB962C8B-B14F-4D97-AF65-F5344CB8AC3E}">
        <p14:creationId xmlns:p14="http://schemas.microsoft.com/office/powerpoint/2010/main" val="4035497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Дидактическая игра 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«Рассели по домикам»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027368" cy="3511039"/>
          </a:xfrm>
        </p:spPr>
      </p:pic>
    </p:spTree>
    <p:extLst>
      <p:ext uri="{BB962C8B-B14F-4D97-AF65-F5344CB8AC3E}">
        <p14:creationId xmlns:p14="http://schemas.microsoft.com/office/powerpoint/2010/main" val="348391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Азбука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13963" r="9605" b="10387"/>
          <a:stretch/>
        </p:blipFill>
        <p:spPr>
          <a:xfrm>
            <a:off x="334358" y="1153324"/>
            <a:ext cx="2542032" cy="17647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8" t="7811" r="2465" b="3041"/>
          <a:stretch/>
        </p:blipFill>
        <p:spPr>
          <a:xfrm rot="5400000">
            <a:off x="6220180" y="988732"/>
            <a:ext cx="2542032" cy="2093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t="17751" r="3765"/>
          <a:stretch/>
        </p:blipFill>
        <p:spPr>
          <a:xfrm rot="5400000">
            <a:off x="306925" y="3877650"/>
            <a:ext cx="2596899" cy="1987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 t="14792" r="12065" b="8896"/>
          <a:stretch/>
        </p:blipFill>
        <p:spPr>
          <a:xfrm rot="5400000">
            <a:off x="2887095" y="3104964"/>
            <a:ext cx="2721738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t="14835" r="8562" b="5742"/>
          <a:stretch/>
        </p:blipFill>
        <p:spPr>
          <a:xfrm rot="5400000">
            <a:off x="5344266" y="3952878"/>
            <a:ext cx="2828549" cy="20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71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Счетные палочки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5141"/>
            <a:ext cx="3761934" cy="3672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75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3605" r="9884" b="7550"/>
          <a:stretch/>
        </p:blipFill>
        <p:spPr>
          <a:xfrm rot="15272900">
            <a:off x="744090" y="508944"/>
            <a:ext cx="2596896" cy="35204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Раскраска буквы алфавита 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картинками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 r="12730" b="7404"/>
          <a:stretch/>
        </p:blipFill>
        <p:spPr>
          <a:xfrm rot="17290052">
            <a:off x="5742547" y="631962"/>
            <a:ext cx="2593496" cy="3547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7839" r="16736" b="6327"/>
          <a:stretch/>
        </p:blipFill>
        <p:spPr>
          <a:xfrm rot="10800000">
            <a:off x="4139952" y="2924134"/>
            <a:ext cx="2578608" cy="37673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4308" r="11846" b="9211"/>
          <a:stretch/>
        </p:blipFill>
        <p:spPr>
          <a:xfrm rot="15463808">
            <a:off x="876519" y="3328836"/>
            <a:ext cx="2551176" cy="34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96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prstTxWarp prst="textChevronInverted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«Слог» </a:t>
            </a:r>
            <a:endParaRPr lang="ru-RU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10769" r="3082" b="15385"/>
          <a:stretch/>
        </p:blipFill>
        <p:spPr>
          <a:xfrm rot="16200000">
            <a:off x="1952263" y="1656249"/>
            <a:ext cx="4663411" cy="4752529"/>
          </a:xfrm>
        </p:spPr>
      </p:pic>
    </p:spTree>
    <p:extLst>
      <p:ext uri="{BB962C8B-B14F-4D97-AF65-F5344CB8AC3E}">
        <p14:creationId xmlns:p14="http://schemas.microsoft.com/office/powerpoint/2010/main" val="4275530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Диагностика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772816"/>
            <a:ext cx="5410181" cy="3240360"/>
          </a:xfrm>
        </p:spPr>
      </p:pic>
    </p:spTree>
    <p:extLst>
      <p:ext uri="{BB962C8B-B14F-4D97-AF65-F5344CB8AC3E}">
        <p14:creationId xmlns:p14="http://schemas.microsoft.com/office/powerpoint/2010/main" val="2564194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Работа с родителями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Мы проводим беседы,  даем рекомендации  для заучивания с детьми дома стихов, загадок, пословиц , </a:t>
            </a:r>
            <a:r>
              <a:rPr lang="ru-RU" dirty="0" err="1"/>
              <a:t>потешек</a:t>
            </a:r>
            <a:r>
              <a:rPr lang="ru-RU" dirty="0"/>
              <a:t> , </a:t>
            </a:r>
            <a:r>
              <a:rPr lang="ru-RU" dirty="0" smtClean="0"/>
              <a:t>считалок,</a:t>
            </a:r>
            <a:r>
              <a:rPr lang="ru-RU" dirty="0"/>
              <a:t> скороговорок ,</a:t>
            </a:r>
            <a:r>
              <a:rPr lang="ru-RU" dirty="0" err="1"/>
              <a:t>чистоговорок</a:t>
            </a:r>
            <a:r>
              <a:rPr lang="ru-RU" dirty="0"/>
              <a:t>; </a:t>
            </a:r>
            <a:br>
              <a:rPr lang="ru-RU" dirty="0"/>
            </a:br>
            <a:r>
              <a:rPr lang="ru-RU" dirty="0"/>
              <a:t>консультации и советы какие книги следует читать детям данного дошкольного возраста</a:t>
            </a:r>
            <a:r>
              <a:rPr lang="ru-RU" dirty="0" smtClean="0"/>
              <a:t>;.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95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Вывод: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В течении всего года </a:t>
            </a:r>
            <a:r>
              <a:rPr lang="ru-RU" dirty="0" smtClean="0"/>
              <a:t>продолжали  </a:t>
            </a:r>
            <a:r>
              <a:rPr lang="ru-RU" dirty="0"/>
              <a:t>развивать связную речь детей, совершенствовать диалогическую речь. Для этого особое внимание уделяла диалогическому взаимодействию детей друг с другом во всех видах деятельности. Большую роль отводила таким средствам как мимика, жесты, движения. Много внимания уделялось артикуляции звуков (артикуляционная гимнастика), знанию зрительных образов звуков (букв) и умению соотносить звук с буквой, выработке гибкости и точности движения руки (пальчиковые игры и упражнения), глазомера, чувства ритма. </a:t>
            </a:r>
            <a:br>
              <a:rPr lang="ru-RU" dirty="0"/>
            </a:br>
            <a:r>
              <a:rPr lang="ru-RU" dirty="0"/>
              <a:t>Последовательная и систематическая работа по развитию слухового внимания, развитию артикуляции и мелкой моторики детей, уточнению артикуляции и произношения звука, создает благоприятные условия для нормального развития звуковой стороны речи детей.. </a:t>
            </a:r>
            <a:br>
              <a:rPr lang="ru-RU" dirty="0"/>
            </a:br>
            <a:r>
              <a:rPr lang="ru-RU" dirty="0"/>
              <a:t>Я считаю, что качество и результативность проводимой работы зависит от многих условий. В первую очередь к ним относится создание развивающей среды в группе. В нашей группе есть речевой </a:t>
            </a:r>
            <a:r>
              <a:rPr lang="ru-RU" dirty="0" smtClean="0"/>
              <a:t>центр, </a:t>
            </a:r>
            <a:r>
              <a:rPr lang="ru-RU" dirty="0"/>
              <a:t>где хранится все необходимое для индивидуальной и подгрупповой работы: сюжетные и предметные картинки, пособия по развитию речи, дидактические игры, материалы для развития мелкой моторики рук и подготовки обучению к письму.</a:t>
            </a:r>
            <a:br>
              <a:rPr lang="ru-RU" dirty="0"/>
            </a:br>
            <a:r>
              <a:rPr lang="ru-RU" dirty="0"/>
              <a:t> В своей работе я использую различные формы: занятия, ежедневная артикуляционная гимнастика, упражнения на развитие речевого дыхания, мероприятия по развитию связной речи (праздники, развлечения), систематические беседы, упражнения на развитие чувства ритма, индивидуальную работу с детьми, самостоятельную речевую деятельность, пальчиковые и речевые игры. </a:t>
            </a:r>
          </a:p>
        </p:txBody>
      </p:sp>
    </p:spTree>
    <p:extLst>
      <p:ext uri="{BB962C8B-B14F-4D97-AF65-F5344CB8AC3E}">
        <p14:creationId xmlns:p14="http://schemas.microsoft.com/office/powerpoint/2010/main" val="1041880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-0.00139 L 0.10295 0.03866 C 0.11701 0.04768 0.13802 0.05255 0.1599 0.05255 C 0.1849 0.05255 0.20486 0.04768 0.21892 0.03866 L 0.28594 -0.00139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56263" cy="5904656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устной речи и навыков речевого общения с окружающими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овладение речью как средством общения и культуры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обогащение активного словаря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связной, грамматически правильной диалогической и монологической речи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знакомства с книжной культурой, детской литературой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формирование звуковой аналитико-синтетической активности как предпосылки обучения грамоте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речевого творчества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звуковой и интонационной культуры речи, фонематического слуха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27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281339"/>
          </a:xfrm>
        </p:spPr>
        <p:txBody>
          <a:bodyPr>
            <a:prstTxWarp prst="textWave1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marL="0" indent="0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ЗА </a:t>
            </a:r>
          </a:p>
          <a:p>
            <a:pPr marL="0" indent="0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502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prstTxWarp prst="textDeflat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Картотека речевых игр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t="4154" r="4881" b="2923"/>
          <a:stretch/>
        </p:blipFill>
        <p:spPr>
          <a:xfrm rot="5400000">
            <a:off x="2214807" y="2113785"/>
            <a:ext cx="4457233" cy="3487264"/>
          </a:xfrm>
        </p:spPr>
      </p:pic>
    </p:spTree>
    <p:extLst>
      <p:ext uri="{BB962C8B-B14F-4D97-AF65-F5344CB8AC3E}">
        <p14:creationId xmlns:p14="http://schemas.microsoft.com/office/powerpoint/2010/main" val="456384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262464" cy="122656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753003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30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t="4229" r="11062"/>
          <a:stretch/>
        </p:blipFill>
        <p:spPr>
          <a:xfrm>
            <a:off x="177728" y="332656"/>
            <a:ext cx="4392016" cy="3536348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672"/>
            <a:ext cx="432048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1516" y="1930524"/>
            <a:ext cx="2996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97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0" b="4560"/>
          <a:stretch/>
        </p:blipFill>
        <p:spPr>
          <a:xfrm rot="14225855">
            <a:off x="767651" y="997073"/>
            <a:ext cx="3110824" cy="34393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3131">
            <a:off x="4489845" y="2930379"/>
            <a:ext cx="39624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353611">
            <a:off x="5233878" y="81170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Разгадываем ребусы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2435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5952661" cy="4464496"/>
          </a:xfrm>
        </p:spPr>
      </p:pic>
    </p:spTree>
    <p:extLst>
      <p:ext uri="{BB962C8B-B14F-4D97-AF65-F5344CB8AC3E}">
        <p14:creationId xmlns:p14="http://schemas.microsoft.com/office/powerpoint/2010/main" val="36574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Игры по развитию связной речи 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5" r="5248"/>
          <a:stretch/>
        </p:blipFill>
        <p:spPr>
          <a:xfrm rot="5400000">
            <a:off x="1789007" y="1675489"/>
            <a:ext cx="4953165" cy="4571755"/>
          </a:xfrm>
        </p:spPr>
      </p:pic>
    </p:spTree>
    <p:extLst>
      <p:ext uri="{BB962C8B-B14F-4D97-AF65-F5344CB8AC3E}">
        <p14:creationId xmlns:p14="http://schemas.microsoft.com/office/powerpoint/2010/main" val="57721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3754760" cy="92211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АЛФАВИТ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3"/>
          <a:stretch/>
        </p:blipFill>
        <p:spPr>
          <a:xfrm>
            <a:off x="2195736" y="1556792"/>
            <a:ext cx="4608512" cy="4824536"/>
          </a:xfrm>
        </p:spPr>
      </p:pic>
    </p:spTree>
    <p:extLst>
      <p:ext uri="{BB962C8B-B14F-4D97-AF65-F5344CB8AC3E}">
        <p14:creationId xmlns:p14="http://schemas.microsoft.com/office/powerpoint/2010/main" val="378925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139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Цель: формирование устной речи и навыков речевого общения с окружающими Задачи: - овладение речью как средством общения и культуры - обогащение активного словаря - развитие связной, грамматически правильной диалогической и монологической речи - знакомства с книжной культурой, детской литературой - формирование звуковой аналитико-синтетической активности как предпосылки обучения грамоте - развитие речевого творчества  - развитие звуковой и интонационной культуры речи, фонематического слуха </vt:lpstr>
      <vt:lpstr>Картотека речевых игр </vt:lpstr>
      <vt:lpstr> </vt:lpstr>
      <vt:lpstr>Презентация PowerPoint</vt:lpstr>
      <vt:lpstr>Презентация PowerPoint</vt:lpstr>
      <vt:lpstr>Презентация PowerPoint</vt:lpstr>
      <vt:lpstr>Игры по развитию связной речи </vt:lpstr>
      <vt:lpstr>АЛФАВИТ</vt:lpstr>
      <vt:lpstr>Презентация PowerPoint</vt:lpstr>
      <vt:lpstr>Считалочки </vt:lpstr>
      <vt:lpstr>Дидактическая игра  «Рассели по домикам»</vt:lpstr>
      <vt:lpstr>Азбука </vt:lpstr>
      <vt:lpstr>Счетные палочки</vt:lpstr>
      <vt:lpstr>Раскраска буквы алфавита с картинками</vt:lpstr>
      <vt:lpstr>Дидактическая игра «Слог» </vt:lpstr>
      <vt:lpstr>Диагностика </vt:lpstr>
      <vt:lpstr>Работа с родителями</vt:lpstr>
      <vt:lpstr>Вывод: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речевого развития</dc:title>
  <dc:creator>User</dc:creator>
  <cp:lastModifiedBy>User</cp:lastModifiedBy>
  <cp:revision>18</cp:revision>
  <dcterms:created xsi:type="dcterms:W3CDTF">2021-05-10T06:26:26Z</dcterms:created>
  <dcterms:modified xsi:type="dcterms:W3CDTF">2023-04-03T14:00:05Z</dcterms:modified>
</cp:coreProperties>
</file>